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yIjPfCnHYnZUNs5ajIFDKU7+5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093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55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53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83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32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70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8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/>
            </a:r>
            <a:br>
              <a:rPr lang="es-CL"/>
            </a:br>
            <a:endParaRPr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53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4569" r="69827"/>
          <a:stretch/>
        </p:blipFill>
        <p:spPr>
          <a:xfrm>
            <a:off x="685402" y="2403800"/>
            <a:ext cx="3121573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923172" y="1967913"/>
            <a:ext cx="67608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3ª Versión </a:t>
            </a:r>
            <a:br>
              <a:rPr lang="es-CL" sz="36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L" sz="36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“Desafíos en Cáncer: Salud Digital, Innovación &amp; Emprendimiento” </a:t>
            </a:r>
            <a:endParaRPr sz="3600" b="1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4304145" y="365021"/>
            <a:ext cx="0" cy="623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5920601" y="4285473"/>
            <a:ext cx="47659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12D"/>
              </a:buClr>
              <a:buSzPts val="1600"/>
              <a:buFont typeface="Calibri"/>
              <a:buNone/>
            </a:pPr>
            <a:r>
              <a:rPr lang="es-CL" sz="1600" b="1" i="0" u="none" strike="noStrike" cap="none">
                <a:solidFill>
                  <a:srgbClr val="EB712D"/>
                </a:solidFill>
                <a:latin typeface="Calibri"/>
                <a:ea typeface="Calibri"/>
                <a:cs typeface="Calibri"/>
                <a:sym typeface="Calibri"/>
              </a:rPr>
              <a:t>Convocatoria Regional para desarrollar emprendimientos con soluciones tecnológicas en cáncer de alto impacto en Chile</a:t>
            </a:r>
            <a:endParaRPr sz="1600" b="1" i="0" u="none" strike="noStrike" cap="none">
              <a:solidFill>
                <a:srgbClr val="EB71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361298" y="2389831"/>
            <a:ext cx="34694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Aliados</a:t>
            </a:r>
            <a:endParaRPr sz="3000" b="1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64441" y="6231835"/>
            <a:ext cx="25808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0" y="3313216"/>
            <a:ext cx="11262860" cy="2815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3215650" y="2879849"/>
            <a:ext cx="6008370" cy="3641727"/>
            <a:chOff x="-9" y="0"/>
            <a:chExt cx="6008370" cy="3641727"/>
          </a:xfrm>
        </p:grpSpPr>
        <p:sp>
          <p:nvSpPr>
            <p:cNvPr id="110" name="Google Shape;110;p3"/>
            <p:cNvSpPr/>
            <p:nvPr/>
          </p:nvSpPr>
          <p:spPr>
            <a:xfrm>
              <a:off x="1400" y="0"/>
              <a:ext cx="1468349" cy="364172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400" y="1456690"/>
              <a:ext cx="1468349" cy="1456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7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Robustecer Sistemas de </a:t>
              </a:r>
              <a:r>
                <a:rPr lang="es-CL" sz="17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Información</a:t>
              </a:r>
              <a:endParaRPr sz="17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29228" y="218503"/>
              <a:ext cx="1212695" cy="12126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3999" r="-23999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513800" y="0"/>
              <a:ext cx="1468349" cy="364172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513800" y="1456690"/>
              <a:ext cx="1468349" cy="1456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7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Promover Prevención y Detección Temprana</a:t>
              </a:r>
              <a:endParaRPr sz="17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41627" y="218503"/>
              <a:ext cx="1212695" cy="12126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1998" r="-1999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26200" y="0"/>
              <a:ext cx="1468349" cy="364172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154027" y="218503"/>
              <a:ext cx="1212695" cy="121269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8" r="-24998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38600" y="0"/>
              <a:ext cx="1468349" cy="364172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4538600" y="1539415"/>
              <a:ext cx="1468349" cy="1456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7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Apoyar soluciones relacionados con el cáncer </a:t>
              </a:r>
              <a:r>
                <a:rPr lang="es-CL" sz="1700" b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infantil </a:t>
              </a:r>
              <a:endParaRPr sz="17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692452" y="205527"/>
              <a:ext cx="1212695" cy="1212695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t="-14999" b="-14997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9" y="2899378"/>
              <a:ext cx="6008370" cy="574265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>
            <a:off x="3086560" y="5868953"/>
            <a:ext cx="6787008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que promuevan competencias y conocimiento en Salud-Digital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485132" y="2173192"/>
            <a:ext cx="34694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Pilares Estratégicos</a:t>
            </a:r>
            <a:endParaRPr sz="3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85;p7"/>
          <p:cNvSpPr txBox="1"/>
          <p:nvPr/>
        </p:nvSpPr>
        <p:spPr>
          <a:xfrm>
            <a:off x="6305772" y="4576887"/>
            <a:ext cx="1340522" cy="7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Cuidado </a:t>
            </a:r>
            <a:r>
              <a:rPr lang="es-CL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Integral Digital </a:t>
            </a:r>
            <a:r>
              <a:rPr lang="es-CL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y/o Remoto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5373594" y="3317385"/>
            <a:ext cx="372290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 integral del paciente, considerando las dificultades para acceder al centro de salud, y por consiguiente, a su medicamento y a su receta, entre otros. </a:t>
            </a:r>
            <a:r>
              <a:rPr lang="es-CL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Acompañamiento del paciente y su familia en el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ámbito psicosocial.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Delivery de medicamentos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Digitalización de documentaciones oficiales (recetas, licencias...)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Telemedicina (para tratamiento de la enfermedad y acompañamiento psicol</a:t>
            </a:r>
            <a:r>
              <a:rPr lang="es-ES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ógico</a:t>
            </a:r>
            <a:r>
              <a:rPr lang="es-E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y monitoreo fuera del centro de salud</a:t>
            </a:r>
            <a:r>
              <a:rPr lang="es-CL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 y acompañamiento en el proceso psicol</a:t>
            </a:r>
            <a:r>
              <a:rPr lang="es-E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ógico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social, tanto a los pacientes como a sus familias y cuidadores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26307" y="3317385"/>
            <a:ext cx="2233766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Sistematizar registro y carga de la enfermedad en el sistema de salud chileno, permitiendo la toma de decisiones sostenibles en el tiempo.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clínica, administrativa y financiera por centro.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Ficha electrónica de paciente.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económico del cáncer en el país.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2819327" y="3322779"/>
            <a:ext cx="255426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Numerosos pacientes son diagnosticados en estados tardíos de su enfermedad por desconocimiento de los primeros signos y síntomas, y por dificultad de acceder a un diagnóstico temprano.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a exámenes diagnósticos mutacionales específicos en tiempo y forma.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Concientización y difusión de la enfermedad.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096593" y="1949308"/>
            <a:ext cx="1212695" cy="121269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23999" r="-23999"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3490112" y="1949307"/>
            <a:ext cx="1212695" cy="121269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l="-1998" r="-1999"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6654886" y="1949307"/>
            <a:ext cx="1212695" cy="121269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l="-24998" r="-24998"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096499" y="3317911"/>
            <a:ext cx="301273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Potenciar y apoyar las propuestas, avances y soluciones relacionados con el cáncer infantil. </a:t>
            </a:r>
            <a:r>
              <a:rPr lang="es-CL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Enfoque en la </a:t>
            </a:r>
            <a:r>
              <a:rPr lang="es-CL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detecci</a:t>
            </a:r>
            <a:r>
              <a:rPr lang="es-ES" sz="1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ón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temprana, tratamiento oportuno y acompañamiento psicológico 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programa niño sano.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 conciencia a la incidencia del cáncer infantil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red de apoyo a las familias y/o cuidadores de niños y niñas con cáncer </a:t>
            </a:r>
            <a:r>
              <a:rPr lang="es-CL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en los efectos </a:t>
            </a:r>
            <a:r>
              <a:rPr lang="es-E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físicos </a:t>
            </a:r>
            <a:r>
              <a:rPr lang="es-E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sociales y psicológicos que están presentes en esta enfermedad.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9660" y="1949307"/>
            <a:ext cx="1262428" cy="121269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761803" y="2531217"/>
            <a:ext cx="60417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2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Criterios de evaluación y selección de ganadores</a:t>
            </a:r>
            <a:endParaRPr sz="22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73509" y="3548000"/>
            <a:ext cx="552818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Alineamiento con alguno(s) de los tres desafíos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 del emprendimiento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Aporte/Valor/Impacto social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Viabilidad de implementación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Potencialidad en el mercado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de madurez de propuesta durante el evento.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 de la presentación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y capacidad del equipo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en calidad de vida y dignidad de los pacientes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201696" y="3548000"/>
            <a:ext cx="552818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60% de los pre-seleccionados corresponderá a startups chilenos. El 40% restante, será para startups internacionales que deseen implementar su iniciativa en Chile.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garantizará dentro de los ganadores, startups fundadas por mujeres.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premiarán a 3 emprendedores, quienes recibirán un capital semilla simbólico (</a:t>
            </a:r>
            <a:r>
              <a:rPr lang="es-CL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Montos por definir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1784971" y="2752107"/>
            <a:ext cx="3971833" cy="2308238"/>
            <a:chOff x="93577" y="101714"/>
            <a:chExt cx="3971833" cy="2308238"/>
          </a:xfrm>
        </p:grpSpPr>
        <p:sp>
          <p:nvSpPr>
            <p:cNvPr id="158" name="Google Shape;158;p6"/>
            <p:cNvSpPr/>
            <p:nvPr/>
          </p:nvSpPr>
          <p:spPr>
            <a:xfrm>
              <a:off x="93577" y="101714"/>
              <a:ext cx="2308238" cy="2308238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415898" y="373905"/>
              <a:ext cx="1330876" cy="1763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Nacional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757172" y="101714"/>
              <a:ext cx="2308238" cy="2308238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2412213" y="373905"/>
              <a:ext cx="1330876" cy="1763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Internacional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 txBox="1"/>
          <p:nvPr/>
        </p:nvSpPr>
        <p:spPr>
          <a:xfrm>
            <a:off x="7234113" y="4093437"/>
            <a:ext cx="3383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Emprendedores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Chile: 60%. Internacional: 40%</a:t>
            </a:r>
            <a:endParaRPr/>
          </a:p>
        </p:txBody>
      </p:sp>
      <p:grpSp>
        <p:nvGrpSpPr>
          <p:cNvPr id="163" name="Google Shape;163;p6"/>
          <p:cNvGrpSpPr/>
          <p:nvPr/>
        </p:nvGrpSpPr>
        <p:grpSpPr>
          <a:xfrm>
            <a:off x="2741499" y="4395789"/>
            <a:ext cx="2196261" cy="2143717"/>
            <a:chOff x="0" y="421366"/>
            <a:chExt cx="2155666" cy="2155666"/>
          </a:xfrm>
        </p:grpSpPr>
        <p:sp>
          <p:nvSpPr>
            <p:cNvPr id="164" name="Google Shape;164;p6"/>
            <p:cNvSpPr/>
            <p:nvPr/>
          </p:nvSpPr>
          <p:spPr>
            <a:xfrm>
              <a:off x="0" y="421366"/>
              <a:ext cx="2155666" cy="2155666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15690" y="926580"/>
              <a:ext cx="1524286" cy="152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Emprendedores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s-C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Mujeres</a:t>
              </a:r>
              <a:endParaRPr/>
            </a:p>
          </p:txBody>
        </p:sp>
      </p:grpSp>
      <p:sp>
        <p:nvSpPr>
          <p:cNvPr id="166" name="Google Shape;166;p6"/>
          <p:cNvSpPr txBox="1"/>
          <p:nvPr/>
        </p:nvSpPr>
        <p:spPr>
          <a:xfrm>
            <a:off x="7385400" y="5794955"/>
            <a:ext cx="35219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Promoción de igualdad de género en comunidad emprendedora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>
            <a:off x="3909854" y="4362785"/>
            <a:ext cx="3324259" cy="2041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8" name="Google Shape;168;p6"/>
          <p:cNvCxnSpPr/>
          <p:nvPr/>
        </p:nvCxnSpPr>
        <p:spPr>
          <a:xfrm>
            <a:off x="4061141" y="6040972"/>
            <a:ext cx="3324259" cy="2041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169;p6"/>
          <p:cNvSpPr txBox="1"/>
          <p:nvPr/>
        </p:nvSpPr>
        <p:spPr>
          <a:xfrm>
            <a:off x="4517557" y="2157273"/>
            <a:ext cx="33454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Marco de Acción</a:t>
            </a:r>
            <a:endParaRPr sz="3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7"/>
          <p:cNvGrpSpPr/>
          <p:nvPr/>
        </p:nvGrpSpPr>
        <p:grpSpPr>
          <a:xfrm>
            <a:off x="1579418" y="2770228"/>
            <a:ext cx="2938139" cy="3579282"/>
            <a:chOff x="1375376" y="1651"/>
            <a:chExt cx="2938139" cy="3579282"/>
          </a:xfrm>
        </p:grpSpPr>
        <p:sp>
          <p:nvSpPr>
            <p:cNvPr id="178" name="Google Shape;178;p7"/>
            <p:cNvSpPr/>
            <p:nvPr/>
          </p:nvSpPr>
          <p:spPr>
            <a:xfrm>
              <a:off x="2438711" y="1651"/>
              <a:ext cx="1874804" cy="75067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2438711" y="1651"/>
              <a:ext cx="1874804" cy="75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Robustecer Sistemas de Información</a:t>
              </a:r>
              <a:endParaRPr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621227" y="1651"/>
              <a:ext cx="743167" cy="7506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3999" r="-23999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58503" y="876186"/>
              <a:ext cx="1822464" cy="75067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1458503" y="876186"/>
              <a:ext cx="1869964" cy="75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Promover Prevención y Detección Temprana</a:t>
              </a:r>
              <a:endParaRPr sz="16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355284" y="876186"/>
              <a:ext cx="743167" cy="75067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2999" r="-2999"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438711" y="1750722"/>
              <a:ext cx="1874804" cy="75067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438711" y="1750722"/>
              <a:ext cx="1874804" cy="75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Cuidado Integral Digital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y/o Remoto</a:t>
              </a:r>
              <a:endParaRPr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621227" y="1750722"/>
              <a:ext cx="743167" cy="75067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479773" y="2625256"/>
              <a:ext cx="1801194" cy="95567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1375376" y="2765664"/>
              <a:ext cx="1991783" cy="75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Cuidado del cáncer </a:t>
              </a:r>
              <a:r>
                <a:rPr lang="es-CL" sz="1600" b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infantil y la importancia del tratamiento oportuno</a:t>
              </a:r>
              <a:endParaRPr sz="16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355284" y="2625257"/>
              <a:ext cx="743167" cy="75067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7"/>
          <p:cNvSpPr txBox="1"/>
          <p:nvPr/>
        </p:nvSpPr>
        <p:spPr>
          <a:xfrm>
            <a:off x="4356772" y="1768116"/>
            <a:ext cx="34694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Grupos Asesores</a:t>
            </a:r>
            <a:endParaRPr sz="28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692770" y="3697087"/>
            <a:ext cx="552818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Representantes de los aliados colaboran con horas de Mentorías para asesorar y desarrollar la propuesta de los emprendedores preseleccionados, de modo de robustecer sus iniciativas para el Pitch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3205210" y="1061123"/>
            <a:ext cx="1312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36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497605" y="1583816"/>
            <a:ext cx="346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Línea de Tiempo</a:t>
            </a:r>
            <a:endParaRPr sz="3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549" y="658683"/>
            <a:ext cx="9058925" cy="51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86266" y="4547933"/>
            <a:ext cx="6969900" cy="373500"/>
          </a:xfrm>
          <a:prstGeom prst="roundRect">
            <a:avLst>
              <a:gd name="adj" fmla="val 47684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 de  Comunicación y Periodismo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-1840975" y="337275"/>
            <a:ext cx="8094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2178225" y="4005950"/>
            <a:ext cx="8516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latin typeface="Calibri"/>
                <a:ea typeface="Calibri"/>
                <a:cs typeface="Calibri"/>
                <a:sym typeface="Calibri"/>
              </a:rPr>
              <a:t>  May-27                       Jun-7                         Ago-15                      Ago-22                 Sep- 6 a Oct-3              Nov-5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73" y="4963547"/>
            <a:ext cx="6831253" cy="1707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536</Words>
  <Application>Microsoft Macintosh PowerPoint</Application>
  <PresentationFormat>Panorámica</PresentationFormat>
  <Paragraphs>75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Valenzuela Herbosa, Romina Paz (Ext)</dc:creator>
  <cp:lastModifiedBy>Usuario de Microsoft Office</cp:lastModifiedBy>
  <cp:revision>10</cp:revision>
  <dcterms:created xsi:type="dcterms:W3CDTF">2020-05-05T12:59:19Z</dcterms:created>
  <dcterms:modified xsi:type="dcterms:W3CDTF">2021-06-01T20:15:57Z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0x010100B1AD85B40D1CB441A727D80A5EC9959C</vt:lpwstr>
  </property>
  <property fmtid="{D5CDD505-2E9C-101B-9397-08002B2CF9AE}" pid="3" name="MSIP_Label_4929bff8-5b33-42aa-95d2-28f72e792cb0_Enabled">
    <vt:lpwstr>true</vt:lpwstr>
  </property>
  <property fmtid="{D5CDD505-2E9C-101B-9397-08002B2CF9AE}" pid="4" name="MSIP_Label_4929bff8-5b33-42aa-95d2-28f72e792cb0_SetDate">
    <vt:lpwstr>2021-03-17T12:38:50Z</vt:lpwstr>
  </property>
  <property fmtid="{D5CDD505-2E9C-101B-9397-08002B2CF9AE}" pid="5" name="MSIP_Label_4929bff8-5b33-42aa-95d2-28f72e792cb0_Method">
    <vt:lpwstr>Standard</vt:lpwstr>
  </property>
  <property fmtid="{D5CDD505-2E9C-101B-9397-08002B2CF9AE}" pid="6" name="MSIP_Label_4929bff8-5b33-42aa-95d2-28f72e792cb0_Name">
    <vt:lpwstr>Internal</vt:lpwstr>
  </property>
  <property fmtid="{D5CDD505-2E9C-101B-9397-08002B2CF9AE}" pid="7" name="MSIP_Label_4929bff8-5b33-42aa-95d2-28f72e792cb0_SiteId">
    <vt:lpwstr>f35a6974-607f-47d4-82d7-ff31d7dc53a5</vt:lpwstr>
  </property>
  <property fmtid="{D5CDD505-2E9C-101B-9397-08002B2CF9AE}" pid="8" name="MSIP_Label_4929bff8-5b33-42aa-95d2-28f72e792cb0_ActionId">
    <vt:lpwstr>e6faf810-f731-4f29-bf6b-aa3011448db5</vt:lpwstr>
  </property>
  <property fmtid="{D5CDD505-2E9C-101B-9397-08002B2CF9AE}" pid="9" name="MSIP_Label_4929bff8-5b33-42aa-95d2-28f72e792cb0_ContentBits">
    <vt:lpwstr>0</vt:lpwstr>
  </property>
</Properties>
</file>